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</p:sldIdLst>
  <p:sldSz cy="5143500" cx="9144000"/>
  <p:notesSz cx="6858000" cy="9144000"/>
  <p:embeddedFontLst>
    <p:embeddedFont>
      <p:font typeface="Roboto"/>
      <p:regular r:id="rId86"/>
      <p:bold r:id="rId87"/>
      <p:italic r:id="rId88"/>
      <p:boldItalic r:id="rId89"/>
    </p:embeddedFont>
    <p:embeddedFont>
      <p:font typeface="Nunito"/>
      <p:regular r:id="rId90"/>
      <p:bold r:id="rId91"/>
      <p:italic r:id="rId92"/>
      <p:boldItalic r:id="rId93"/>
    </p:embeddedFont>
    <p:embeddedFont>
      <p:font typeface="Montserrat"/>
      <p:regular r:id="rId94"/>
      <p:bold r:id="rId95"/>
      <p:italic r:id="rId96"/>
      <p:boldItalic r:id="rId97"/>
    </p:embeddedFont>
    <p:embeddedFont>
      <p:font typeface="Google Sans Medium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1" Type="http://schemas.openxmlformats.org/officeDocument/2006/relationships/font" Target="fonts/GoogleSansMedium-boldItalic.fntdata"/><Relationship Id="rId100" Type="http://schemas.openxmlformats.org/officeDocument/2006/relationships/font" Target="fonts/GoogleSansMedium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Montserrat-bold.fntdata"/><Relationship Id="rId94" Type="http://schemas.openxmlformats.org/officeDocument/2006/relationships/font" Target="fonts/Montserrat-regular.fntdata"/><Relationship Id="rId97" Type="http://schemas.openxmlformats.org/officeDocument/2006/relationships/font" Target="fonts/Montserrat-boldItalic.fntdata"/><Relationship Id="rId96" Type="http://schemas.openxmlformats.org/officeDocument/2006/relationships/font" Target="fonts/Montserrat-italic.fntdata"/><Relationship Id="rId11" Type="http://schemas.openxmlformats.org/officeDocument/2006/relationships/slide" Target="slides/slide7.xml"/><Relationship Id="rId99" Type="http://schemas.openxmlformats.org/officeDocument/2006/relationships/font" Target="fonts/GoogleSansMedium-bold.fntdata"/><Relationship Id="rId10" Type="http://schemas.openxmlformats.org/officeDocument/2006/relationships/slide" Target="slides/slide6.xml"/><Relationship Id="rId98" Type="http://schemas.openxmlformats.org/officeDocument/2006/relationships/font" Target="fonts/GoogleSansMedium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Nunito-bold.fntdata"/><Relationship Id="rId90" Type="http://schemas.openxmlformats.org/officeDocument/2006/relationships/font" Target="fonts/Nunito-regular.fntdata"/><Relationship Id="rId93" Type="http://schemas.openxmlformats.org/officeDocument/2006/relationships/font" Target="fonts/Nunito-boldItalic.fntdata"/><Relationship Id="rId92" Type="http://schemas.openxmlformats.org/officeDocument/2006/relationships/font" Target="fonts/Nuni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font" Target="fonts/Roboto-regular.fntdata"/><Relationship Id="rId85" Type="http://schemas.openxmlformats.org/officeDocument/2006/relationships/slide" Target="slides/slide81.xml"/><Relationship Id="rId88" Type="http://schemas.openxmlformats.org/officeDocument/2006/relationships/font" Target="fonts/Roboto-italic.fntdata"/><Relationship Id="rId87" Type="http://schemas.openxmlformats.org/officeDocument/2006/relationships/font" Target="fonts/Roboto-bold.fntdata"/><Relationship Id="rId89" Type="http://schemas.openxmlformats.org/officeDocument/2006/relationships/font" Target="fonts/Roboto-boldItalic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bd11316f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bd11316f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8c574218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8c574218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ef96457b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ef96457b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d77df250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d77df250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d77df250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d77df250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ef96457b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ef96457b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ef96457b6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ef96457b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ef96457b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ef96457b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d77df250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d77df250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ef96457b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ef96457b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d77df250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d77df250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c0815af5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c0815af5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d77df250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d77df250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90705c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90705c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e90705c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e90705c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e90705ca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e90705ca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Correremos el webserver en demon mode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e90705ca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e90705ca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Correremos el webserver en demon mode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e90705ca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e90705ca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Primero tenemos que iniciar sesion con nuestras credenciales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e90705ca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e90705ca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e90705ca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e90705ca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Primero tenemos que iniciar sesion con nuestras credenciales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ef96457b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ef96457b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Primero tenemos que iniciar sesion con nuestras credenciales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e90705ca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e90705ca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8c57421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8c57421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90705ca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e90705ca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ef96457b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ef96457b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e90705ca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e90705ca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e8223942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e8223942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e8223942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e8223942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e8223942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e8223942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e8223942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e8223942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e8223942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1e8223942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e8223942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e8223942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e8223942e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1e8223942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d77df25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d77df25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e8223942e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e8223942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e8223942e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e8223942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e8223942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e8223942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e8223942e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e8223942e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e8223942e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e8223942e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e8223942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e8223942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e8223942e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e8223942e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e8223942e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e8223942e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e8223942e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e8223942e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Activemos el dag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8c574218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8c574218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d77df250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d77df250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⭐️ Course Contents ⭐️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Local HTML Scraping: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Basic HTML Structure, HTML Tags Explanation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Packages Installation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Scraping Usage, Local files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Beautiful Soup find &amp; find_all() methods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 Browser Inspect tool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Grab all Prices, Basic Scraping Project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Website Scraping: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Using the Requests Library to see a Website's HTML 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Scraping a Production Website, Best practices for pulling info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Looping through similar soup.find_all() objects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Features addition: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Prettifying the Jobs paragraph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Jobs Filtration by owned skills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Setting up the Project to scrape every 10 minutes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Storing the jobs paragraph in text files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bd11316f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bd11316f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ef96457b6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ef96457b6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ef96457b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ef96457b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ef96457b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ef96457b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ef96457b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ef96457b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1ef96457b6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1ef96457b6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ef96457b6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1ef96457b6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ef96457b6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ef96457b6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ef96457b6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ef96457b6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ef96457b6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1ef96457b6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c0815af54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c0815af54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1ef96457b6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1ef96457b6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ef96457b6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1ef96457b6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1ef96457b6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1ef96457b6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ef96457b6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1ef96457b6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ef96457b6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ef96457b6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1ef96457b6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1ef96457b6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ef96457b6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ef96457b6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1ef96457b6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1ef96457b6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ef96457b6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1ef96457b6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1ef96457b6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1ef96457b6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8c5742186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8c5742186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ef96457b6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ef96457b6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ef96457b6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ef96457b6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ef96457b6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ef96457b6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1ef96457b6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1ef96457b6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ef96457b6_2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ef96457b6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1ef96457b6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1ef96457b6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ef96457b6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1ef96457b6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ef96457b6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1ef96457b6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1ef96457b6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1ef96457b6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ef96457b6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ef96457b6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ef96457b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ef96457b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1ef96457b6_2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1ef96457b6_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cbd11316f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cbd11316f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ef96457b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ef96457b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Relationship Id="rId4" Type="http://schemas.openxmlformats.org/officeDocument/2006/relationships/image" Target="../media/image19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hyperlink" Target="https://gist.github.com/EiderDiaz/8b51ec9e5afdab4a34f2f26f73384aaf" TargetMode="External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hyperlink" Target="https://gist.github.com/EiderDiaz/2854da38eeacdf88076814a220dea252" TargetMode="External"/><Relationship Id="rId5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hyperlink" Target="https://gist.github.com/EiderDiaz/80c794f7c1d84e6d159cfc1fb5656032" TargetMode="External"/><Relationship Id="rId5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Relationship Id="rId4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Relationship Id="rId4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Relationship Id="rId4" Type="http://schemas.openxmlformats.org/officeDocument/2006/relationships/hyperlink" Target="https://www.mongodb.com/what-is-mongodb" TargetMode="External"/><Relationship Id="rId5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Relationship Id="rId4" Type="http://schemas.openxmlformats.org/officeDocument/2006/relationships/hyperlink" Target="https://www.mongodb.com/es/cloud/atlas/register" TargetMode="External"/><Relationship Id="rId5" Type="http://schemas.openxmlformats.org/officeDocument/2006/relationships/hyperlink" Target="https://www.mongodb.com/es/cloud/atlas/register" TargetMode="External"/><Relationship Id="rId6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Relationship Id="rId4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Relationship Id="rId4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Relationship Id="rId4" Type="http://schemas.openxmlformats.org/officeDocument/2006/relationships/image" Target="../media/image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Relationship Id="rId4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Relationship Id="rId4" Type="http://schemas.openxmlformats.org/officeDocument/2006/relationships/hyperlink" Target="https://www.mongodb.com/try/download/shell?jmp=docs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Relationship Id="rId4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4.png"/><Relationship Id="rId4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Relationship Id="rId4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4.png"/><Relationship Id="rId4" Type="http://schemas.openxmlformats.org/officeDocument/2006/relationships/image" Target="../media/image7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4.png"/><Relationship Id="rId4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Relationship Id="rId4" Type="http://schemas.openxmlformats.org/officeDocument/2006/relationships/hyperlink" Target="https://gist.github.com/codeSTACKr/53fd03c7f75d40d07797b8e4e47d78ec#insert-multiple-documents" TargetMode="External"/><Relationship Id="rId5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4.png"/><Relationship Id="rId4" Type="http://schemas.openxmlformats.org/officeDocument/2006/relationships/image" Target="../media/image7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png"/><Relationship Id="rId4" Type="http://schemas.openxmlformats.org/officeDocument/2006/relationships/image" Target="../media/image7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Relationship Id="rId4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4.png"/><Relationship Id="rId4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4.png"/><Relationship Id="rId4" Type="http://schemas.openxmlformats.org/officeDocument/2006/relationships/image" Target="../media/image8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Relationship Id="rId4" Type="http://schemas.openxmlformats.org/officeDocument/2006/relationships/image" Target="../media/image8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4.png"/><Relationship Id="rId4" Type="http://schemas.openxmlformats.org/officeDocument/2006/relationships/image" Target="../media/image8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4.png"/><Relationship Id="rId4" Type="http://schemas.openxmlformats.org/officeDocument/2006/relationships/image" Target="../media/image8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4.png"/><Relationship Id="rId4" Type="http://schemas.openxmlformats.org/officeDocument/2006/relationships/image" Target="../media/image8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4.png"/><Relationship Id="rId4" Type="http://schemas.openxmlformats.org/officeDocument/2006/relationships/image" Target="../media/image8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4.png"/><Relationship Id="rId4" Type="http://schemas.openxmlformats.org/officeDocument/2006/relationships/image" Target="../media/image8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4.png"/><Relationship Id="rId4" Type="http://schemas.openxmlformats.org/officeDocument/2006/relationships/image" Target="../media/image8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Configuraciones previas para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02" name="Google Shape;2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2"/>
          <p:cNvSpPr txBox="1"/>
          <p:nvPr>
            <p:ph idx="4294967295" type="body"/>
          </p:nvPr>
        </p:nvSpPr>
        <p:spPr>
          <a:xfrm>
            <a:off x="488800" y="1113525"/>
            <a:ext cx="83436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Una vez tenemos WSL instalado instalamos la </a:t>
            </a:r>
            <a:r>
              <a:rPr lang="en" sz="1700"/>
              <a:t>librería</a:t>
            </a:r>
            <a:r>
              <a:rPr lang="en" sz="1700"/>
              <a:t> de virtualenv</a:t>
            </a:r>
            <a:endParaRPr sz="17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Virtualenv == conda (a partir de esa </a:t>
            </a:r>
            <a:r>
              <a:rPr lang="en" sz="1500"/>
              <a:t>sesión</a:t>
            </a:r>
            <a:r>
              <a:rPr lang="en" sz="1500"/>
              <a:t> usaremos virtualenv para tener homogeneidad entre las instalaciones de windows y mac)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4" name="Google Shape;2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800" y="2415075"/>
            <a:ext cx="4904000" cy="24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Configuraciones previas para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10" name="Google Shape;2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3"/>
          <p:cNvSpPr txBox="1"/>
          <p:nvPr>
            <p:ph idx="4294967295" type="body"/>
          </p:nvPr>
        </p:nvSpPr>
        <p:spPr>
          <a:xfrm>
            <a:off x="488800" y="1113525"/>
            <a:ext cx="83436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Creamos y activamos el vitrualenv:</a:t>
            </a:r>
            <a:endParaRPr sz="17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sudo virtualenv airflow_env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source airflow_env/bin/activate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12" name="Google Shape;2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225" y="2321925"/>
            <a:ext cx="4776882" cy="251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43"/>
          <p:cNvCxnSpPr/>
          <p:nvPr/>
        </p:nvCxnSpPr>
        <p:spPr>
          <a:xfrm flipH="1" rot="10800000">
            <a:off x="677650" y="2810550"/>
            <a:ext cx="3599400" cy="300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43"/>
          <p:cNvCxnSpPr/>
          <p:nvPr/>
        </p:nvCxnSpPr>
        <p:spPr>
          <a:xfrm>
            <a:off x="511025" y="3754875"/>
            <a:ext cx="1199700" cy="399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Recap:</a:t>
            </a:r>
            <a:r>
              <a:rPr lang="en">
                <a:solidFill>
                  <a:schemeClr val="accent1"/>
                </a:solidFill>
              </a:rPr>
              <a:t>  Python 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virtual </a:t>
            </a:r>
            <a:r>
              <a:rPr lang="en">
                <a:solidFill>
                  <a:schemeClr val="accent1"/>
                </a:solidFill>
              </a:rPr>
              <a:t>environment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0" name="Google Shape;220;p44"/>
          <p:cNvSpPr txBox="1"/>
          <p:nvPr>
            <p:ph idx="1" type="subTitle"/>
          </p:nvPr>
        </p:nvSpPr>
        <p:spPr>
          <a:xfrm>
            <a:off x="1228325" y="1868825"/>
            <a:ext cx="66414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ambiente virtual es un ambiente de Python en el que el intérprete de Python, las bibliotecas y los scripts instalados en él están aislados de los instalados en otros entornos virtuales y (de forma predeterminada) cualquier biblioteca instalada en un "sistema" Python, es decir, uno que está instalado. como parte de su sistema operativo.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/>
          <p:nvPr/>
        </p:nvSpPr>
        <p:spPr>
          <a:xfrm>
            <a:off x="429750" y="1705550"/>
            <a:ext cx="3667800" cy="2699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5"/>
          <p:cNvSpPr txBox="1"/>
          <p:nvPr>
            <p:ph type="title"/>
          </p:nvPr>
        </p:nvSpPr>
        <p:spPr>
          <a:xfrm>
            <a:off x="1899450" y="1370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q</a:t>
            </a:r>
            <a:r>
              <a:rPr lang="en"/>
              <a:t>ue es un Python virtual environment?</a:t>
            </a:r>
            <a:endParaRPr/>
          </a:p>
        </p:txBody>
      </p:sp>
      <p:pic>
        <p:nvPicPr>
          <p:cNvPr id="227" name="Google Shape;227;p45"/>
          <p:cNvPicPr preferRelativeResize="0"/>
          <p:nvPr/>
        </p:nvPicPr>
        <p:blipFill rotWithShape="1">
          <a:blip r:embed="rId3">
            <a:alphaModFix/>
          </a:blip>
          <a:srcRect b="0" l="26391" r="23585" t="0"/>
          <a:stretch/>
        </p:blipFill>
        <p:spPr>
          <a:xfrm>
            <a:off x="926625" y="2368550"/>
            <a:ext cx="564050" cy="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000" y="2314362"/>
            <a:ext cx="759875" cy="7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5"/>
          <p:cNvSpPr txBox="1"/>
          <p:nvPr>
            <p:ph idx="1" type="subTitle"/>
          </p:nvPr>
        </p:nvSpPr>
        <p:spPr>
          <a:xfrm>
            <a:off x="564050" y="3158075"/>
            <a:ext cx="17592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version = 3.7</a:t>
            </a:r>
            <a:endParaRPr/>
          </a:p>
        </p:txBody>
      </p:sp>
      <p:sp>
        <p:nvSpPr>
          <p:cNvPr id="230" name="Google Shape;230;p45"/>
          <p:cNvSpPr txBox="1"/>
          <p:nvPr>
            <p:ph idx="1" type="subTitle"/>
          </p:nvPr>
        </p:nvSpPr>
        <p:spPr>
          <a:xfrm>
            <a:off x="2250500" y="3158075"/>
            <a:ext cx="1847100" cy="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Libaries: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</p:txBody>
      </p:sp>
      <p:sp>
        <p:nvSpPr>
          <p:cNvPr id="231" name="Google Shape;231;p45"/>
          <p:cNvSpPr txBox="1"/>
          <p:nvPr>
            <p:ph idx="1" type="subTitle"/>
          </p:nvPr>
        </p:nvSpPr>
        <p:spPr>
          <a:xfrm>
            <a:off x="1119325" y="1260050"/>
            <a:ext cx="17592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devf</a:t>
            </a:r>
            <a:endParaRPr/>
          </a:p>
        </p:txBody>
      </p:sp>
      <p:sp>
        <p:nvSpPr>
          <p:cNvPr id="232" name="Google Shape;232;p45"/>
          <p:cNvSpPr/>
          <p:nvPr/>
        </p:nvSpPr>
        <p:spPr>
          <a:xfrm>
            <a:off x="4799025" y="1804250"/>
            <a:ext cx="3667800" cy="2699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5"/>
          <p:cNvPicPr preferRelativeResize="0"/>
          <p:nvPr/>
        </p:nvPicPr>
        <p:blipFill rotWithShape="1">
          <a:blip r:embed="rId3">
            <a:alphaModFix/>
          </a:blip>
          <a:srcRect b="0" l="26391" r="23585" t="0"/>
          <a:stretch/>
        </p:blipFill>
        <p:spPr>
          <a:xfrm>
            <a:off x="5295900" y="2467250"/>
            <a:ext cx="564050" cy="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3275" y="2413062"/>
            <a:ext cx="759875" cy="7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5"/>
          <p:cNvSpPr txBox="1"/>
          <p:nvPr>
            <p:ph idx="1" type="subTitle"/>
          </p:nvPr>
        </p:nvSpPr>
        <p:spPr>
          <a:xfrm>
            <a:off x="4933325" y="3256775"/>
            <a:ext cx="17592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version = 3.9</a:t>
            </a:r>
            <a:endParaRPr/>
          </a:p>
        </p:txBody>
      </p:sp>
      <p:sp>
        <p:nvSpPr>
          <p:cNvPr id="236" name="Google Shape;236;p45"/>
          <p:cNvSpPr txBox="1"/>
          <p:nvPr>
            <p:ph idx="1" type="subTitle"/>
          </p:nvPr>
        </p:nvSpPr>
        <p:spPr>
          <a:xfrm>
            <a:off x="6619775" y="3256775"/>
            <a:ext cx="18471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Libaries: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scipy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Flake8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5"/>
          <p:cNvSpPr txBox="1"/>
          <p:nvPr>
            <p:ph idx="1" type="subTitle"/>
          </p:nvPr>
        </p:nvSpPr>
        <p:spPr>
          <a:xfrm>
            <a:off x="5488600" y="1358750"/>
            <a:ext cx="17592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Rubisco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Configuraciones previas para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43" name="Google Shape;2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6"/>
          <p:cNvSpPr txBox="1"/>
          <p:nvPr>
            <p:ph idx="4294967295" type="body"/>
          </p:nvPr>
        </p:nvSpPr>
        <p:spPr>
          <a:xfrm>
            <a:off x="488800" y="1113525"/>
            <a:ext cx="83436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Para su facil uso, los archivos que creemos en esta clase los guardaremos en la carpeta de </a:t>
            </a:r>
            <a:r>
              <a:rPr b="1" lang="en" sz="1700"/>
              <a:t>airflow</a:t>
            </a:r>
            <a:endParaRPr b="1"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Creemos una carpeta en el escritorio </a:t>
            </a:r>
            <a:r>
              <a:rPr b="1" lang="en" sz="1700"/>
              <a:t>airflow</a:t>
            </a:r>
            <a:endParaRPr b="1"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45" name="Google Shape;2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125" y="2474325"/>
            <a:ext cx="2368729" cy="251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46"/>
          <p:cNvCxnSpPr/>
          <p:nvPr/>
        </p:nvCxnSpPr>
        <p:spPr>
          <a:xfrm flipH="1" rot="10800000">
            <a:off x="511025" y="3610575"/>
            <a:ext cx="2288400" cy="144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Configuraciones previas para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52" name="Google Shape;2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7"/>
          <p:cNvSpPr txBox="1"/>
          <p:nvPr>
            <p:ph idx="4294967295" type="body"/>
          </p:nvPr>
        </p:nvSpPr>
        <p:spPr>
          <a:xfrm>
            <a:off x="488800" y="1113525"/>
            <a:ext cx="83436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Vamos desde la terminal en ubuntu a la carpeta que acabamos de crear</a:t>
            </a:r>
            <a:endParaRPr sz="17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cd /mnt/c/Users/</a:t>
            </a:r>
            <a:r>
              <a:rPr lang="en" sz="1500">
                <a:highlight>
                  <a:schemeClr val="accent6"/>
                </a:highlight>
              </a:rPr>
              <a:t>&lt;tu usuario&gt;</a:t>
            </a:r>
            <a:r>
              <a:rPr lang="en" sz="1500"/>
              <a:t>/Desktop/airflow 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cd /mnt/c/Users/eider/Desktop/airflow (en mi caso)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Configuraciones previas para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59" name="Google Shape;2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8"/>
          <p:cNvSpPr txBox="1"/>
          <p:nvPr>
            <p:ph idx="4294967295" type="body"/>
          </p:nvPr>
        </p:nvSpPr>
        <p:spPr>
          <a:xfrm>
            <a:off x="488800" y="1113525"/>
            <a:ext cx="8343600" cy="21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Para guardar y reusar este path lo guardaremos en una variable en nuestro sistema operativo, para guardarlo, escribimos lo siguiente en la terminal:</a:t>
            </a:r>
            <a:endParaRPr sz="16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sudo nano ~/.bashrc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Vamos hasta abajo y pegamos: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export AIRFLOW_HOME=/mnt/c/Users/&lt;tu usuario&gt;/Desktop/airflow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Salimos y guardamos presionando: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Ctrl + x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enter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61" name="Google Shape;26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375" y="1955450"/>
            <a:ext cx="3458050" cy="31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Muy bien !! 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267" name="Google Shape;267;p49"/>
          <p:cNvSpPr txBox="1"/>
          <p:nvPr>
            <p:ph idx="1" type="subTitle"/>
          </p:nvPr>
        </p:nvSpPr>
        <p:spPr>
          <a:xfrm>
            <a:off x="1228325" y="1868825"/>
            <a:ext cx="66414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200">
                <a:solidFill>
                  <a:schemeClr val="accent1"/>
                </a:solidFill>
              </a:rPr>
              <a:t>Ahora ya hicimos las preconfiguraciones 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200">
                <a:solidFill>
                  <a:schemeClr val="accent1"/>
                </a:solidFill>
              </a:rPr>
              <a:t>Continuemos con la instalacion y configuracion de Airflow . . .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Verifiquemos la version de python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73" name="Google Shape;2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0"/>
          <p:cNvSpPr txBox="1"/>
          <p:nvPr>
            <p:ph idx="4294967295" type="body"/>
          </p:nvPr>
        </p:nvSpPr>
        <p:spPr>
          <a:xfrm>
            <a:off x="311700" y="804650"/>
            <a:ext cx="81801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 en la terminal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python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75" name="Google Shape;27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950" y="2220750"/>
            <a:ext cx="6391275" cy="1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50"/>
          <p:cNvCxnSpPr/>
          <p:nvPr/>
        </p:nvCxnSpPr>
        <p:spPr>
          <a:xfrm flipH="1" rot="10800000">
            <a:off x="603600" y="2722675"/>
            <a:ext cx="886200" cy="732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Configurando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1"/>
          <p:cNvSpPr txBox="1"/>
          <p:nvPr>
            <p:ph idx="4294967295" type="body"/>
          </p:nvPr>
        </p:nvSpPr>
        <p:spPr>
          <a:xfrm>
            <a:off x="311700" y="804650"/>
            <a:ext cx="81801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Instalando airflow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sudo </a:t>
            </a:r>
            <a:r>
              <a:rPr lang="en" sz="1300"/>
              <a:t>pip3 install "apache-airflow==</a:t>
            </a:r>
            <a:r>
              <a:rPr lang="en" sz="1300">
                <a:highlight>
                  <a:schemeClr val="accent6"/>
                </a:highlight>
              </a:rPr>
              <a:t>2.2.3</a:t>
            </a:r>
            <a:r>
              <a:rPr lang="en" sz="1300"/>
              <a:t>" --constraint "https://raw.githubusercontent.com/apache/airflow/constraints-</a:t>
            </a:r>
            <a:r>
              <a:rPr lang="en" sz="1300">
                <a:highlight>
                  <a:schemeClr val="accent6"/>
                </a:highlight>
              </a:rPr>
              <a:t>2.2.3</a:t>
            </a:r>
            <a:r>
              <a:rPr lang="en" sz="1300"/>
              <a:t>/constraints-no-providers-</a:t>
            </a:r>
            <a:r>
              <a:rPr lang="en" sz="1300">
                <a:highlight>
                  <a:srgbClr val="FF9900"/>
                </a:highlight>
              </a:rPr>
              <a:t>3.8</a:t>
            </a:r>
            <a:r>
              <a:rPr lang="en" sz="1300"/>
              <a:t>.txt"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84" name="Google Shape;2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200" y="2361725"/>
            <a:ext cx="7992499" cy="20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IV: Data Wrangling.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Airflow Recap &amp; MongoDB</a:t>
            </a:r>
            <a:endParaRPr b="1" sz="29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Configurando </a:t>
            </a:r>
            <a:r>
              <a:rPr lang="en">
                <a:solidFill>
                  <a:srgbClr val="441848"/>
                </a:solidFill>
              </a:rPr>
              <a:t>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2"/>
          <p:cNvSpPr txBox="1"/>
          <p:nvPr>
            <p:ph idx="4294967295" type="body"/>
          </p:nvPr>
        </p:nvSpPr>
        <p:spPr>
          <a:xfrm>
            <a:off x="311700" y="804650"/>
            <a:ext cx="81801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Configuramos DB y usuario en Airflow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airflow db init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92" name="Google Shape;29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1879600"/>
            <a:ext cx="7752039" cy="24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Configurando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98" name="Google Shape;2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3"/>
          <p:cNvSpPr txBox="1"/>
          <p:nvPr>
            <p:ph idx="4294967295" type="body"/>
          </p:nvPr>
        </p:nvSpPr>
        <p:spPr>
          <a:xfrm>
            <a:off x="311700" y="804650"/>
            <a:ext cx="81801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Configuramos DB y usuario en Airflow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Cd ~/airflow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00" name="Google Shape;3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00" y="2185975"/>
            <a:ext cx="83343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Configurando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4"/>
          <p:cNvSpPr txBox="1"/>
          <p:nvPr>
            <p:ph idx="4294967295" type="body"/>
          </p:nvPr>
        </p:nvSpPr>
        <p:spPr>
          <a:xfrm>
            <a:off x="311700" y="804650"/>
            <a:ext cx="81801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</a:t>
            </a:r>
            <a:r>
              <a:rPr lang="en"/>
              <a:t>nfiguramos DB y usuario en Airflow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airflow users create --username admin --password admin --firstname eider --lastname diaz --role Admin --email eider.diaz@nowports.com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08" name="Google Shape;3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550" y="2026550"/>
            <a:ext cx="7766891" cy="2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Correr</a:t>
            </a:r>
            <a:r>
              <a:rPr lang="en">
                <a:solidFill>
                  <a:srgbClr val="441848"/>
                </a:solidFill>
              </a:rPr>
              <a:t>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14" name="Google Shape;3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5"/>
          <p:cNvSpPr txBox="1"/>
          <p:nvPr>
            <p:ph idx="4294967295" type="body"/>
          </p:nvPr>
        </p:nvSpPr>
        <p:spPr>
          <a:xfrm>
            <a:off x="311700" y="804650"/>
            <a:ext cx="81801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Correr webserver y scheduler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airflow webserver -D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16" name="Google Shape;3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49475"/>
            <a:ext cx="8839200" cy="1697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Correr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22" name="Google Shape;3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6"/>
          <p:cNvSpPr txBox="1"/>
          <p:nvPr>
            <p:ph idx="4294967295" type="body"/>
          </p:nvPr>
        </p:nvSpPr>
        <p:spPr>
          <a:xfrm>
            <a:off x="311700" y="804650"/>
            <a:ext cx="81801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Correr webserver y scheduler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airflow scheduler -D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24" name="Google Shape;32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700" y="2149475"/>
            <a:ext cx="50482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Dashboard de </a:t>
            </a:r>
            <a:r>
              <a:rPr lang="en">
                <a:solidFill>
                  <a:srgbClr val="441848"/>
                </a:solidFill>
              </a:rPr>
              <a:t>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30" name="Google Shape;3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>
            <p:ph idx="4294967295" type="body"/>
          </p:nvPr>
        </p:nvSpPr>
        <p:spPr>
          <a:xfrm>
            <a:off x="311700" y="804650"/>
            <a:ext cx="81801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Abrir el navegador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localhost:8080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32" name="Google Shape;3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375" y="1716475"/>
            <a:ext cx="5902273" cy="281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Muy bien !! 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338" name="Google Shape;338;p58"/>
          <p:cNvSpPr txBox="1"/>
          <p:nvPr>
            <p:ph idx="1" type="subTitle"/>
          </p:nvPr>
        </p:nvSpPr>
        <p:spPr>
          <a:xfrm>
            <a:off x="1228325" y="1868825"/>
            <a:ext cx="66414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Ya instalamos y configuramos Airflow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200">
                <a:solidFill>
                  <a:schemeClr val="accent1"/>
                </a:solidFill>
              </a:rPr>
              <a:t>Es hora de crear un DAG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 (MAC ONLY)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44" name="Google Shape;3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9"/>
          <p:cNvSpPr txBox="1"/>
          <p:nvPr>
            <p:ph idx="4294967295" type="body"/>
          </p:nvPr>
        </p:nvSpPr>
        <p:spPr>
          <a:xfrm>
            <a:off x="311700" y="804650"/>
            <a:ext cx="81801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Localizamos la carpeta de airflow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&lt;usuario&gt;/airflow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46" name="Google Shape;34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675" y="1955700"/>
            <a:ext cx="5902273" cy="281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 (WINDOWS ONLY)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52" name="Google Shape;3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0"/>
          <p:cNvSpPr txBox="1"/>
          <p:nvPr>
            <p:ph idx="4294967295" type="body"/>
          </p:nvPr>
        </p:nvSpPr>
        <p:spPr>
          <a:xfrm>
            <a:off x="311700" y="804650"/>
            <a:ext cx="8180100" cy="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Localizamos la carpeta de airflow corriendo el comando en nuestra terminal </a:t>
            </a:r>
            <a:endParaRPr/>
          </a:p>
          <a:p>
            <a:pPr indent="-273050" lvl="0" marL="457200" rtl="0" algn="l">
              <a:spcBef>
                <a:spcPts val="1600"/>
              </a:spcBef>
              <a:spcAft>
                <a:spcPts val="0"/>
              </a:spcAft>
              <a:buSzPts val="700"/>
              <a:buChar char="●"/>
            </a:pPr>
            <a:r>
              <a:rPr lang="en" sz="1400"/>
              <a:t>explorer.exe 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54" name="Google Shape;3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100" y="1703750"/>
            <a:ext cx="6270335" cy="28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3450" y="1717425"/>
            <a:ext cx="6032422" cy="30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61" name="Google Shape;3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1"/>
          <p:cNvSpPr txBox="1"/>
          <p:nvPr>
            <p:ph idx="4294967295" type="body"/>
          </p:nvPr>
        </p:nvSpPr>
        <p:spPr>
          <a:xfrm>
            <a:off x="311700" y="804650"/>
            <a:ext cx="81801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Crearemos una carpeta llamada dags y dentro un script de python</a:t>
            </a:r>
            <a:endParaRPr/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 sz="1600"/>
              <a:t>Nombraremos al script como primer_dag.py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63" name="Google Shape;36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350" y="2026550"/>
            <a:ext cx="5444802" cy="2812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61"/>
          <p:cNvCxnSpPr/>
          <p:nvPr/>
        </p:nvCxnSpPr>
        <p:spPr>
          <a:xfrm flipH="1" rot="10800000">
            <a:off x="742800" y="2733000"/>
            <a:ext cx="1233300" cy="630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377100" y="157675"/>
            <a:ext cx="85797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Wrangling 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144" name="Google Shape;144;p35"/>
          <p:cNvSpPr/>
          <p:nvPr/>
        </p:nvSpPr>
        <p:spPr>
          <a:xfrm>
            <a:off x="592425" y="874325"/>
            <a:ext cx="2212800" cy="1307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bl" dir="15000000" dist="571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Data Wrangling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5" name="Google Shape;145;p35"/>
          <p:cNvSpPr/>
          <p:nvPr/>
        </p:nvSpPr>
        <p:spPr>
          <a:xfrm>
            <a:off x="592425" y="2360175"/>
            <a:ext cx="357300" cy="15045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5"/>
          <p:cNvSpPr/>
          <p:nvPr/>
        </p:nvSpPr>
        <p:spPr>
          <a:xfrm>
            <a:off x="1243200" y="2360175"/>
            <a:ext cx="357300" cy="1504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5"/>
          <p:cNvSpPr/>
          <p:nvPr/>
        </p:nvSpPr>
        <p:spPr>
          <a:xfrm>
            <a:off x="1893975" y="2360175"/>
            <a:ext cx="357300" cy="1504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5"/>
          <p:cNvSpPr/>
          <p:nvPr/>
        </p:nvSpPr>
        <p:spPr>
          <a:xfrm>
            <a:off x="2544750" y="2360175"/>
            <a:ext cx="357300" cy="1504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5"/>
          <p:cNvSpPr txBox="1"/>
          <p:nvPr/>
        </p:nvSpPr>
        <p:spPr>
          <a:xfrm>
            <a:off x="3441525" y="1419850"/>
            <a:ext cx="5515200" cy="320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rgbClr val="1F1F1F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Databases (SQL, no SQL)</a:t>
            </a:r>
            <a:endParaRPr b="1" sz="2000">
              <a:solidFill>
                <a:srgbClr val="1F1F1F"/>
              </a:solidFill>
              <a:highlight>
                <a:srgbClr val="FF99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rgbClr val="1F1F1F"/>
                </a:solidFill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APIs y Scrapping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n" sz="2000">
                <a:solidFill>
                  <a:srgbClr val="1F1F1F"/>
                </a:solidFill>
                <a:highlight>
                  <a:srgbClr val="CC0000"/>
                </a:highlight>
                <a:latin typeface="Montserrat"/>
                <a:ea typeface="Montserrat"/>
                <a:cs typeface="Montserrat"/>
                <a:sym typeface="Montserrat"/>
              </a:rPr>
              <a:t>Data gathering (ETL)</a:t>
            </a:r>
            <a:endParaRPr b="1" sz="2000">
              <a:solidFill>
                <a:srgbClr val="1F1F1F"/>
              </a:solidFill>
              <a:highlight>
                <a:srgbClr val="CC00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Montserrat"/>
              <a:buChar char="●"/>
            </a:pPr>
            <a:r>
              <a:rPr b="1" lang="en" sz="2000">
                <a:solidFill>
                  <a:srgbClr val="1F1F1F"/>
                </a:solidFill>
                <a:highlight>
                  <a:srgbClr val="4A86E8"/>
                </a:highlight>
                <a:latin typeface="Montserrat"/>
                <a:ea typeface="Montserrat"/>
                <a:cs typeface="Montserrat"/>
                <a:sym typeface="Montserrat"/>
              </a:rPr>
              <a:t>Limpieza de datos</a:t>
            </a:r>
            <a:endParaRPr b="1" sz="2000">
              <a:solidFill>
                <a:srgbClr val="1F1F1F"/>
              </a:solidFill>
              <a:highlight>
                <a:srgbClr val="4A86E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70" name="Google Shape;3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2"/>
          <p:cNvSpPr txBox="1"/>
          <p:nvPr>
            <p:ph idx="4294967295" type="body"/>
          </p:nvPr>
        </p:nvSpPr>
        <p:spPr>
          <a:xfrm>
            <a:off x="311700" y="804650"/>
            <a:ext cx="81801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abriremos en nuestro editor de texto favorito</a:t>
            </a:r>
            <a:endParaRPr/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 sz="1600"/>
              <a:t>El mio es vscode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72" name="Google Shape;37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900" y="1955700"/>
            <a:ext cx="5444802" cy="281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3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la la primera task:</a:t>
            </a:r>
            <a:endParaRPr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Creacion de una DAG que obtiene la fecha (github.com)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80" name="Google Shape;38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548" y="1790025"/>
            <a:ext cx="5939676" cy="31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86" name="Google Shape;3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4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Corremos la task del dag en modo test con el siguiente comando: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airflow tasks test primer_airflow_dag obtener_datetime 2022-3-1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88" name="Google Shape;38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58951"/>
            <a:ext cx="8598550" cy="21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Muy bien !! 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394" name="Google Shape;394;p65"/>
          <p:cNvSpPr txBox="1"/>
          <p:nvPr>
            <p:ph idx="1" type="subTitle"/>
          </p:nvPr>
        </p:nvSpPr>
        <p:spPr>
          <a:xfrm>
            <a:off x="1228325" y="1868825"/>
            <a:ext cx="66414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Ya creamos un DAG con una task simple (obtener la fecha desde un bash operator)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Ahora vamos a crear la segunda task que procese con python lo de la primera task 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00" name="Google Shape;40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6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la segunda task:</a:t>
            </a:r>
            <a:endParaRPr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DAG con dos task, la segunda procesa con python el datetime extraido en el primer task (github.com)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02" name="Google Shape;40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100" y="1860150"/>
            <a:ext cx="4064500" cy="31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08" name="Google Shape;4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7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Corremos la segunda task: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airflow tasks test primer_airflow_dag process_datetime 2022-3-1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10" name="Google Shape;41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53501"/>
            <a:ext cx="8180099" cy="178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Muy bien !! 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416" name="Google Shape;416;p68"/>
          <p:cNvSpPr txBox="1"/>
          <p:nvPr>
            <p:ph idx="1" type="subTitle"/>
          </p:nvPr>
        </p:nvSpPr>
        <p:spPr>
          <a:xfrm>
            <a:off x="1228325" y="1868825"/>
            <a:ext cx="66414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Ya creamos la segunda task que procese con python lo de la primera task 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Ahora veamos el dashboard con todo lo que creamos 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 Dashboard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22" name="Google Shape;4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9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Listado de los dags que tenemos e info de cada uno (en este caso solo tengo uno, borre los demas)</a:t>
            </a:r>
            <a:endParaRPr sz="2000"/>
          </a:p>
        </p:txBody>
      </p:sp>
      <p:pic>
        <p:nvPicPr>
          <p:cNvPr id="424" name="Google Shape;42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50" y="1788875"/>
            <a:ext cx="7483999" cy="18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 Dashboard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30" name="Google Shape;4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0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Info de la DAG</a:t>
            </a:r>
            <a:endParaRPr sz="2000"/>
          </a:p>
        </p:txBody>
      </p:sp>
      <p:pic>
        <p:nvPicPr>
          <p:cNvPr id="432" name="Google Shape;43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875" y="1714950"/>
            <a:ext cx="7412901" cy="27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 Dashboard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38" name="Google Shape;4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1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Vista de grafo de la DAG</a:t>
            </a:r>
            <a:endParaRPr sz="2000"/>
          </a:p>
        </p:txBody>
      </p:sp>
      <p:pic>
        <p:nvPicPr>
          <p:cNvPr id="440" name="Google Shape;44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50" y="1537237"/>
            <a:ext cx="8221875" cy="308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/>
        </p:nvSpPr>
        <p:spPr>
          <a:xfrm>
            <a:off x="377100" y="157675"/>
            <a:ext cx="857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Mongo DB Crash course</a:t>
            </a:r>
            <a:r>
              <a:rPr b="1" lang="en" sz="2200">
                <a:solidFill>
                  <a:schemeClr val="lt1"/>
                </a:solidFill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b="1" sz="2200">
              <a:solidFill>
                <a:schemeClr val="lt1"/>
              </a:solidFill>
              <a:highlight>
                <a:srgbClr val="FF99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6"/>
          <p:cNvSpPr txBox="1"/>
          <p:nvPr/>
        </p:nvSpPr>
        <p:spPr>
          <a:xfrm>
            <a:off x="1494450" y="1469338"/>
            <a:ext cx="615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https://www.youtube.com/watch?v=2QQGWYe7IDU</a:t>
            </a:r>
            <a:endParaRPr b="1" sz="17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75" y="2164725"/>
            <a:ext cx="4262298" cy="27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 Dashboard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46" name="Google Shape;4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2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Crearemos una variable</a:t>
            </a:r>
            <a:endParaRPr sz="2000"/>
          </a:p>
        </p:txBody>
      </p:sp>
      <p:pic>
        <p:nvPicPr>
          <p:cNvPr id="448" name="Google Shape;44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12" y="1492350"/>
            <a:ext cx="7717774" cy="32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Dags Dashboard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54" name="Google Shape;4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3"/>
          <p:cNvSpPr txBox="1"/>
          <p:nvPr>
            <p:ph idx="4294967295" type="body"/>
          </p:nvPr>
        </p:nvSpPr>
        <p:spPr>
          <a:xfrm>
            <a:off x="311700" y="804650"/>
            <a:ext cx="70599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Crearemos una variable</a:t>
            </a:r>
            <a:endParaRPr sz="2000"/>
          </a:p>
        </p:txBody>
      </p:sp>
      <p:pic>
        <p:nvPicPr>
          <p:cNvPr id="456" name="Google Shape;45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100" y="1554200"/>
            <a:ext cx="6965452" cy="29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9099" y="1972350"/>
            <a:ext cx="6485301" cy="21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4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Muy bien !! 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463" name="Google Shape;463;p74"/>
          <p:cNvSpPr txBox="1"/>
          <p:nvPr>
            <p:ph idx="1" type="subTitle"/>
          </p:nvPr>
        </p:nvSpPr>
        <p:spPr>
          <a:xfrm>
            <a:off x="1228325" y="1868825"/>
            <a:ext cx="66414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Ya vimos el dashboard nuestros DAGs y creamos una variable en airflow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Es hora de usar esa variable para crear un archivo y guardar info en el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task #3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69" name="Google Shape;4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5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Corremos el </a:t>
            </a:r>
            <a:r>
              <a:rPr lang="en"/>
              <a:t>código</a:t>
            </a:r>
            <a:r>
              <a:rPr lang="en"/>
              <a:t> que se encuentra aqui: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tercer task que guarda en un csv la info que proceso el segundo task (github.com)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0488" y="1698507"/>
            <a:ext cx="3823026" cy="3339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task #3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77" name="Google Shape;4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6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Verificamos la creacion del archivo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3775" y="1939975"/>
            <a:ext cx="5830226" cy="27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Muy bien !! 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485" name="Google Shape;485;p77"/>
          <p:cNvSpPr txBox="1"/>
          <p:nvPr>
            <p:ph idx="1" type="subTitle"/>
          </p:nvPr>
        </p:nvSpPr>
        <p:spPr>
          <a:xfrm>
            <a:off x="1228325" y="1868825"/>
            <a:ext cx="66414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Ya guardamos el csv con la info procesada.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Es hora de generar el flujo del DAG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task #3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91" name="Google Shape;49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8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este momento las task lucen asi: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300" y="1516475"/>
            <a:ext cx="6096525" cy="30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task #3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99" name="Google Shape;4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9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damos orden al usar los siguientes operadores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413" y="1990725"/>
            <a:ext cx="545782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Airflow task #3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07" name="Google Shape;50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0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ahora el dag queda asi: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850" y="1153875"/>
            <a:ext cx="7560424" cy="345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80"/>
          <p:cNvCxnSpPr/>
          <p:nvPr/>
        </p:nvCxnSpPr>
        <p:spPr>
          <a:xfrm flipH="1" rot="10800000">
            <a:off x="-140150" y="2018175"/>
            <a:ext cx="1303500" cy="1135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1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Vista Panorámica de Data engineering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16" name="Google Shape;51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125" y="796542"/>
            <a:ext cx="5694158" cy="415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7"/>
          <p:cNvSpPr txBox="1"/>
          <p:nvPr/>
        </p:nvSpPr>
        <p:spPr>
          <a:xfrm>
            <a:off x="377100" y="157675"/>
            <a:ext cx="857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highlight>
                  <a:srgbClr val="38761D"/>
                </a:highlight>
                <a:latin typeface="Montserrat"/>
                <a:ea typeface="Montserrat"/>
                <a:cs typeface="Montserrat"/>
                <a:sym typeface="Montserrat"/>
              </a:rPr>
              <a:t>Web Scraping with Python - Beautiful Soup Crash Course</a:t>
            </a:r>
            <a:endParaRPr b="1" sz="2200">
              <a:solidFill>
                <a:schemeClr val="lt1"/>
              </a:solidFill>
              <a:highlight>
                <a:srgbClr val="38761D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7"/>
          <p:cNvSpPr txBox="1"/>
          <p:nvPr/>
        </p:nvSpPr>
        <p:spPr>
          <a:xfrm>
            <a:off x="1494450" y="1469338"/>
            <a:ext cx="6155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https://www.youtube.com/watch?v=XVv6mJpFOb0</a:t>
            </a:r>
            <a:endParaRPr b="1" sz="17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450" y="4402525"/>
            <a:ext cx="3197501" cy="3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250" y="2781025"/>
            <a:ext cx="3558716" cy="200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3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 DB</a:t>
            </a:r>
            <a:endParaRPr/>
          </a:p>
        </p:txBody>
      </p:sp>
      <p:sp>
        <p:nvSpPr>
          <p:cNvPr id="530" name="Google Shape;530;p83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MongoDB es una base de datos de documentos (Document-Based DB) con la escalabilidad y flexibilidad que desea con las consultas e indexación que necesita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83"/>
          <p:cNvSpPr txBox="1"/>
          <p:nvPr/>
        </p:nvSpPr>
        <p:spPr>
          <a:xfrm>
            <a:off x="778925" y="41497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Dar click aqui para mas info </a:t>
            </a:r>
            <a:endParaRPr/>
          </a:p>
        </p:txBody>
      </p:sp>
      <p:pic>
        <p:nvPicPr>
          <p:cNvPr id="532" name="Google Shape;53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13" y="1084824"/>
            <a:ext cx="4206217" cy="220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</a:t>
            </a:r>
            <a:r>
              <a:rPr lang="en">
                <a:solidFill>
                  <a:srgbClr val="441848"/>
                </a:solidFill>
              </a:rPr>
              <a:t>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38" name="Google Shape;53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4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Aunque podemos instalar MongoDB local, podemos hacer uso de el cloud de mongo (atlas) , nos </a:t>
            </a:r>
            <a:r>
              <a:rPr lang="en" sz="1700"/>
              <a:t>registramos</a:t>
            </a:r>
            <a:r>
              <a:rPr lang="en" sz="1700"/>
              <a:t> en este link</a:t>
            </a:r>
            <a:r>
              <a:rPr lang="en" sz="1700"/>
              <a:t>:</a:t>
            </a:r>
            <a:endParaRPr sz="17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https://www.mongodb.com/es/cloud/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atlas/register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5250" y="2113250"/>
            <a:ext cx="6232199" cy="28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46" name="Google Shape;5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5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Ya que nos registramos nos debe de aparecer una pantalla similar a esta, solo clickeamos el build database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650" y="1680000"/>
            <a:ext cx="6232199" cy="284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85"/>
          <p:cNvCxnSpPr/>
          <p:nvPr/>
        </p:nvCxnSpPr>
        <p:spPr>
          <a:xfrm>
            <a:off x="488800" y="3610450"/>
            <a:ext cx="38214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55" name="Google Shape;55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86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 despues en la opcion de shared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950" y="1235150"/>
            <a:ext cx="5950676" cy="3464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86"/>
          <p:cNvCxnSpPr/>
          <p:nvPr/>
        </p:nvCxnSpPr>
        <p:spPr>
          <a:xfrm>
            <a:off x="488800" y="3610450"/>
            <a:ext cx="533250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64" name="Google Shape;56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87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 dejamos el provider y la region por default y le damos create cluster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099" y="1442975"/>
            <a:ext cx="4891300" cy="308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p87"/>
          <p:cNvCxnSpPr/>
          <p:nvPr/>
        </p:nvCxnSpPr>
        <p:spPr>
          <a:xfrm>
            <a:off x="488800" y="3610450"/>
            <a:ext cx="5265600" cy="6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73" name="Google Shape;5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8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Una vez aparezca el dashboard pondremos un usuario y contraseña:</a:t>
            </a:r>
            <a:endParaRPr sz="17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Yo </a:t>
            </a:r>
            <a:r>
              <a:rPr lang="en" sz="1300"/>
              <a:t>pondré</a:t>
            </a:r>
            <a:r>
              <a:rPr lang="en" sz="1300"/>
              <a:t> mongo y admin respectivamente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700" y="1748375"/>
            <a:ext cx="6338350" cy="301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6" name="Google Shape;576;p88"/>
          <p:cNvCxnSpPr/>
          <p:nvPr/>
        </p:nvCxnSpPr>
        <p:spPr>
          <a:xfrm>
            <a:off x="233300" y="3488250"/>
            <a:ext cx="2632800" cy="1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82" name="Google Shape;5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9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Para usar MongoDB y hacer algunos CRUD operations debemos instalar en nuestra </a:t>
            </a:r>
            <a:r>
              <a:rPr lang="en" sz="1600"/>
              <a:t>máquina</a:t>
            </a:r>
            <a:r>
              <a:rPr lang="en" sz="1600"/>
              <a:t> mongo shell (mongosh), que </a:t>
            </a:r>
            <a:r>
              <a:rPr lang="en" sz="1600"/>
              <a:t>está</a:t>
            </a:r>
            <a:r>
              <a:rPr lang="en" sz="1600"/>
              <a:t> en el siguiente link:</a:t>
            </a:r>
            <a:endParaRPr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https://www.mongodb.com/try/download/shell?jmp=docs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89" name="Google Shape;5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0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Una vez instalado el mongo shell, </a:t>
            </a:r>
            <a:r>
              <a:rPr lang="en" sz="1600"/>
              <a:t>comencemos</a:t>
            </a:r>
            <a:r>
              <a:rPr lang="en" sz="1600"/>
              <a:t> a conectar con la DB que está en atlas vamos al apartado de database y luego damos click en connect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975" y="1818900"/>
            <a:ext cx="6754326" cy="288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90"/>
          <p:cNvCxnSpPr>
            <a:stCxn id="590" idx="1"/>
          </p:cNvCxnSpPr>
          <p:nvPr/>
        </p:nvCxnSpPr>
        <p:spPr>
          <a:xfrm flipH="1" rot="10800000">
            <a:off x="311700" y="2455250"/>
            <a:ext cx="454800" cy="4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90"/>
          <p:cNvCxnSpPr/>
          <p:nvPr/>
        </p:nvCxnSpPr>
        <p:spPr>
          <a:xfrm flipH="1" rot="10800000">
            <a:off x="466575" y="3143800"/>
            <a:ext cx="2099700" cy="6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99" name="Google Shape;59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91"/>
          <p:cNvSpPr txBox="1"/>
          <p:nvPr>
            <p:ph idx="4294967295" type="body"/>
          </p:nvPr>
        </p:nvSpPr>
        <p:spPr>
          <a:xfrm>
            <a:off x="311700" y="804650"/>
            <a:ext cx="8180100" cy="10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En las opciones de </a:t>
            </a:r>
            <a:r>
              <a:rPr lang="en" sz="1600"/>
              <a:t>conexión</a:t>
            </a:r>
            <a:r>
              <a:rPr lang="en" sz="1600"/>
              <a:t> seleccionamos mongoDB shell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900" y="1685500"/>
            <a:ext cx="3966568" cy="2972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91"/>
          <p:cNvCxnSpPr/>
          <p:nvPr/>
        </p:nvCxnSpPr>
        <p:spPr>
          <a:xfrm flipH="1" rot="10800000">
            <a:off x="855400" y="3099275"/>
            <a:ext cx="11220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3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8"/>
          <p:cNvSpPr txBox="1"/>
          <p:nvPr/>
        </p:nvSpPr>
        <p:spPr>
          <a:xfrm>
            <a:off x="517800" y="1100950"/>
            <a:ext cx="79680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Apache airflow (recap)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MongoDB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608" name="Google Shape;60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2"/>
          <p:cNvSpPr txBox="1"/>
          <p:nvPr>
            <p:ph idx="4294967295" type="body"/>
          </p:nvPr>
        </p:nvSpPr>
        <p:spPr>
          <a:xfrm>
            <a:off x="311700" y="804650"/>
            <a:ext cx="8180100" cy="22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Nos muestra el siguiente menú, donde solo tomaremos el comando que se encuentra a </a:t>
            </a:r>
            <a:r>
              <a:rPr lang="en" sz="1600"/>
              <a:t>continuación </a:t>
            </a:r>
            <a:r>
              <a:rPr lang="en" sz="1600"/>
              <a:t>:</a:t>
            </a:r>
            <a:endParaRPr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 mi caso es, pero el tuyo </a:t>
            </a:r>
            <a:r>
              <a:rPr lang="en" sz="1400"/>
              <a:t>debería</a:t>
            </a:r>
            <a:r>
              <a:rPr lang="en" sz="1400"/>
              <a:t> ser diferente: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mongosh "mongodb+srv://cluster0.x6ovl.mongodb.net/myFirstDatabase" --apiVersion 1 --username mongo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150" y="2442225"/>
            <a:ext cx="3155000" cy="251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92"/>
          <p:cNvCxnSpPr/>
          <p:nvPr/>
        </p:nvCxnSpPr>
        <p:spPr>
          <a:xfrm flipH="1">
            <a:off x="5032400" y="3143875"/>
            <a:ext cx="1821900" cy="8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617" name="Google Shape;61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93"/>
          <p:cNvSpPr txBox="1"/>
          <p:nvPr>
            <p:ph idx="4294967295" type="body"/>
          </p:nvPr>
        </p:nvSpPr>
        <p:spPr>
          <a:xfrm>
            <a:off x="311700" y="804650"/>
            <a:ext cx="8180100" cy="13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Pegamos el comando de </a:t>
            </a:r>
            <a:r>
              <a:rPr lang="en" sz="1600"/>
              <a:t>conexión</a:t>
            </a:r>
            <a:r>
              <a:rPr lang="en" sz="1600"/>
              <a:t> en la terminal y </a:t>
            </a:r>
            <a:r>
              <a:rPr lang="en" sz="1600"/>
              <a:t>debería</a:t>
            </a:r>
            <a:r>
              <a:rPr lang="en" sz="1600"/>
              <a:t> de mostrarnos algo </a:t>
            </a:r>
            <a:r>
              <a:rPr lang="en" sz="1600"/>
              <a:t>así</a:t>
            </a:r>
            <a:r>
              <a:rPr lang="en" sz="1600"/>
              <a:t>: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700" y="1979400"/>
            <a:ext cx="4099226" cy="24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4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MongoDB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625" name="Google Shape;625;p94"/>
          <p:cNvSpPr txBox="1"/>
          <p:nvPr>
            <p:ph idx="1" type="subTitle"/>
          </p:nvPr>
        </p:nvSpPr>
        <p:spPr>
          <a:xfrm>
            <a:off x="1228325" y="1868825"/>
            <a:ext cx="66414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CREATE 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631" name="Google Shape;63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5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Creamos una db e </a:t>
            </a:r>
            <a:r>
              <a:rPr lang="en" sz="1600"/>
              <a:t>insertamos</a:t>
            </a:r>
            <a:r>
              <a:rPr lang="en" sz="1600"/>
              <a:t> datos en una </a:t>
            </a:r>
            <a:r>
              <a:rPr lang="en" sz="1600"/>
              <a:t>colección</a:t>
            </a:r>
            <a:r>
              <a:rPr lang="en" sz="1600"/>
              <a:t> (</a:t>
            </a:r>
            <a:r>
              <a:rPr lang="en" sz="1600"/>
              <a:t>análogo</a:t>
            </a:r>
            <a:r>
              <a:rPr lang="en" sz="1600"/>
              <a:t> a una tabla)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 blog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db.posts.insertOne({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title: 'Post 1',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body: 'Body of post.',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category: 'News',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likes: 1,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tags: ['news', 'events'],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  date: Date()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})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350" y="1686625"/>
            <a:ext cx="5061475" cy="30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639" name="Google Shape;63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6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Una vez insertado el primer registro procedemos a insertar </a:t>
            </a:r>
            <a:r>
              <a:rPr lang="en" sz="1600"/>
              <a:t>múltiples</a:t>
            </a:r>
            <a:r>
              <a:rPr lang="en" sz="1600"/>
              <a:t>, veamos el cheat sheet de este tutorial y repasemos lo que hemos visto: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https://gist.github.com/codeSTACKr/53fd03c7f75d40d07797b8e4e47d78ec#insert-multiple-documents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5950" y="1866300"/>
            <a:ext cx="2210625" cy="31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647" name="Google Shape;64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7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 comando </a:t>
            </a:r>
            <a:r>
              <a:rPr lang="en" sz="1200">
                <a:highlight>
                  <a:srgbClr val="999999"/>
                </a:highlight>
              </a:rPr>
              <a:t>use blog</a:t>
            </a:r>
            <a:r>
              <a:rPr lang="en" sz="1200"/>
              <a:t>, crea una DB llamada blog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Por otra parte </a:t>
            </a:r>
            <a:r>
              <a:rPr lang="en" sz="1200">
                <a:highlight>
                  <a:srgbClr val="B7B7B7"/>
                </a:highlight>
              </a:rPr>
              <a:t>db.posts.insertOne </a:t>
            </a:r>
            <a:r>
              <a:rPr lang="en" sz="1200"/>
              <a:t>nos dice que insertemos en la base de datos actual en la tabla post (si no existe la crea) un registro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175" y="1866325"/>
            <a:ext cx="4760649" cy="28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8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MongoDB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655" name="Google Shape;655;p98"/>
          <p:cNvSpPr txBox="1"/>
          <p:nvPr>
            <p:ph idx="1" type="subTitle"/>
          </p:nvPr>
        </p:nvSpPr>
        <p:spPr>
          <a:xfrm>
            <a:off x="1228325" y="1868825"/>
            <a:ext cx="66414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READ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661" name="Google Shape;66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9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Ya tenemos </a:t>
            </a:r>
            <a:r>
              <a:rPr lang="en" sz="1600"/>
              <a:t>múltiples</a:t>
            </a:r>
            <a:r>
              <a:rPr lang="en" sz="1600"/>
              <a:t> registros ahora vamos a leerlos, usando el comando: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db.posts.find()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500" y="1331400"/>
            <a:ext cx="3810425" cy="37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669" name="Google Shape;66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00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Busquemos ahora que cumpla un criterio en </a:t>
            </a:r>
            <a:r>
              <a:rPr lang="en" sz="1600"/>
              <a:t>específico</a:t>
            </a:r>
            <a:r>
              <a:rPr lang="en" sz="1600"/>
              <a:t>: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db.posts.find({category:’News’})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100" y="1619525"/>
            <a:ext cx="4498376" cy="3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677" name="Google Shape;67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01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Ordenemos por los valores de una columna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db.posts.find().sort({ title: 1 })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125" y="1237525"/>
            <a:ext cx="3910075" cy="37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/>
        </p:nvSpPr>
        <p:spPr>
          <a:xfrm>
            <a:off x="3810900" y="1984050"/>
            <a:ext cx="45810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Anaconda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685" name="Google Shape;68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02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Contar elementos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db.posts.find().count()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db.posts.find({ category: 'News' }).count()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288" y="2242988"/>
            <a:ext cx="585787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693" name="Google Shape;69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03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Limitar </a:t>
            </a:r>
            <a:r>
              <a:rPr lang="en" sz="1600"/>
              <a:t>elementos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db.posts.find().limit(2)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900" y="1114200"/>
            <a:ext cx="5116408" cy="38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701" name="Google Shape;70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04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Buscar elementos condicionales 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db.posts.findOne({ likes: { $gt: 3 } })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475" y="2042963"/>
            <a:ext cx="59150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MongoDB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709" name="Google Shape;709;p105"/>
          <p:cNvSpPr txBox="1"/>
          <p:nvPr>
            <p:ph idx="1" type="subTitle"/>
          </p:nvPr>
        </p:nvSpPr>
        <p:spPr>
          <a:xfrm>
            <a:off x="1228325" y="1868825"/>
            <a:ext cx="66414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UPDATE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715" name="Google Shape;71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06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Buscar elemento a modificar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db.posts.find({title: 'Post 1'})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106"/>
          <p:cNvPicPr preferRelativeResize="0"/>
          <p:nvPr/>
        </p:nvPicPr>
        <p:blipFill rotWithShape="1">
          <a:blip r:embed="rId4">
            <a:alphaModFix/>
          </a:blip>
          <a:srcRect b="44943" l="0" r="0" t="0"/>
          <a:stretch/>
        </p:blipFill>
        <p:spPr>
          <a:xfrm>
            <a:off x="2988350" y="2344799"/>
            <a:ext cx="5047450" cy="20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723" name="Google Shape;72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07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Modificar elemento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db.posts.updateOne({ title: 'Post 1' },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{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 $set: {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   category: 'Tech'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 }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})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099" y="2050900"/>
            <a:ext cx="5417200" cy="25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731" name="Google Shape;73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8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Modificar elemento si ya existe, si no insertarlo 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db.posts.updateOne({ title: 'Post 6' },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{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 $set: {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   title: 'Post 6',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   body: 'Body of post.',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   category: 'News'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 }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},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{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 upsert: true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})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500" y="1610875"/>
            <a:ext cx="4662800" cy="28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MongoDB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739" name="Google Shape;739;p109"/>
          <p:cNvSpPr txBox="1"/>
          <p:nvPr>
            <p:ph idx="1" type="subTitle"/>
          </p:nvPr>
        </p:nvSpPr>
        <p:spPr>
          <a:xfrm>
            <a:off x="1228325" y="1868825"/>
            <a:ext cx="66414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DELETE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1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745" name="Google Shape;74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10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Eliminar un elemento que cumpla con la condicion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db.posts.deleteOne({ title: 'Post 6' })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438" y="2311400"/>
            <a:ext cx="593407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Usar MongoDB 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753" name="Google Shape;75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1"/>
          <p:cNvSpPr txBox="1"/>
          <p:nvPr>
            <p:ph idx="4294967295" type="body"/>
          </p:nvPr>
        </p:nvSpPr>
        <p:spPr>
          <a:xfrm>
            <a:off x="311700" y="804650"/>
            <a:ext cx="8180100" cy="4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Eliminar multiples elementos que cumplan con la condicion</a:t>
            </a:r>
            <a:endParaRPr sz="16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db.posts.deleteMany({ category: 'Tech' })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738" y="2344725"/>
            <a:ext cx="59150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Configuraciones previas para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187" name="Google Shape;1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0"/>
          <p:cNvSpPr txBox="1"/>
          <p:nvPr>
            <p:ph idx="4294967295" type="body"/>
          </p:nvPr>
        </p:nvSpPr>
        <p:spPr>
          <a:xfrm>
            <a:off x="488800" y="1113525"/>
            <a:ext cx="8343600" cy="20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Instalamos el package manager</a:t>
            </a:r>
            <a:endParaRPr sz="17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sudo apt install python3-pip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Y tambien virtualenv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sudo pip3 install virtualenv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12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MongoDB</a:t>
            </a:r>
            <a:endParaRPr sz="3700">
              <a:solidFill>
                <a:schemeClr val="accent1"/>
              </a:solidFill>
            </a:endParaRPr>
          </a:p>
        </p:txBody>
      </p:sp>
      <p:sp>
        <p:nvSpPr>
          <p:cNvPr id="761" name="Google Shape;761;p112"/>
          <p:cNvSpPr txBox="1"/>
          <p:nvPr>
            <p:ph idx="1" type="subTitle"/>
          </p:nvPr>
        </p:nvSpPr>
        <p:spPr>
          <a:xfrm>
            <a:off x="1228325" y="1868825"/>
            <a:ext cx="6641400" cy="21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200">
                <a:solidFill>
                  <a:schemeClr val="accent1"/>
                </a:solidFill>
              </a:rPr>
              <a:t>CREATE = insert()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READ = find()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UPDATE = update()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>
                <a:solidFill>
                  <a:schemeClr val="accent1"/>
                </a:solidFill>
              </a:rPr>
              <a:t>DELETE = delete()</a:t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Configuraciones previas para airflow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1"/>
          <p:cNvSpPr txBox="1"/>
          <p:nvPr>
            <p:ph idx="4294967295" type="body"/>
          </p:nvPr>
        </p:nvSpPr>
        <p:spPr>
          <a:xfrm>
            <a:off x="821425" y="1113525"/>
            <a:ext cx="67329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Una vez tenemos WSL instalado instalamos la librería de virtualenv</a:t>
            </a:r>
            <a:endParaRPr sz="17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Virtualenv == conda (a partir de esa sesión usaremos virtualenv para tener homogeneidad entre las instalaciones de windows y mac)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6" name="Google Shape;1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800" y="2415075"/>
            <a:ext cx="4904000" cy="24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